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294" r:id="rId5"/>
    <p:sldId id="295" r:id="rId6"/>
    <p:sldId id="257" r:id="rId7"/>
    <p:sldId id="296" r:id="rId8"/>
    <p:sldId id="297" r:id="rId9"/>
    <p:sldId id="298" r:id="rId10"/>
    <p:sldId id="299" r:id="rId11"/>
    <p:sldId id="302" r:id="rId12"/>
    <p:sldId id="300" r:id="rId13"/>
    <p:sldId id="301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ehan" initials="MJ" lastIdx="1" clrIdx="0">
    <p:extLst>
      <p:ext uri="{19B8F6BF-5375-455C-9EA6-DF929625EA0E}">
        <p15:presenceInfo xmlns:p15="http://schemas.microsoft.com/office/powerpoint/2012/main" userId="S::M.Jehan@gov.je::280a0d3b-a11f-4799-8f4a-29ba461cd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0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4968D-2400-A142-9C4D-023AC8E8F122}" v="97" dt="2022-09-09T12:44:42.614"/>
    <p1510:client id="{FB56952A-59B9-432E-A6DB-19B612CBEECC}" v="4" dt="2022-09-09T11:24:07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3CAF-8B03-4F69-8BE8-AA3C60651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7C297-E541-4EF2-AC37-2541AD0F4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6159-2D0F-4D13-ABE1-7E7C1E3C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BB64-9131-4861-BFBD-7F92662A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7132-9DDB-40D3-9B80-847DCD1E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5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B883-0FBF-41D7-904F-923581F1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EF003-1B1A-40DC-8437-CC53F8AF4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06B6-8389-4364-8112-5A58CDD4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4E09-C03B-4201-A85E-06D64215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7842-67AF-4E2A-A2C4-ED19DA33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1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B7DFB-A141-4D8E-8F49-B69D59653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D0E31-18F0-47E3-A37E-D15C4FDE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681F7-8B4F-4DCB-B1B9-3631C4E2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0B01-685E-4710-95C4-5A397AD1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DAFF3-EAC2-44CF-85E0-3ACC1E4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21F0-6049-467F-AE94-3E424A0B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A086-3AF2-4ADC-86C0-E4BA911A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7E9F-9E0C-4EC7-9BC9-DA08068D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0D43-50B1-4546-B83E-9B46E5AD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486D3-E13E-4824-BCF6-07511EE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818-8B97-409F-BADC-A551FE64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5A93B-5F0A-42F3-B7CC-5F4B6E725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814C-650F-4CAD-8679-F4640F70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C29B-AE7D-48CC-8C6D-D8698655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0E5C-C6BE-4393-A7A2-DF63C5C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7DB5-D775-4352-90D6-26C2DBB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30F7-AEDC-40ED-BFE8-D031C89A9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7E27-48B3-4743-872E-727E737A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B7476-5EF5-418F-9E56-9356D98C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023C-40C4-4F64-9CB7-3B630155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89848-A615-4045-81C7-9E32372F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DDF1-17ED-468E-A955-A0003A22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4E490-421B-483C-B8B0-E1F8E5CC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CF466-D0A4-4A84-8E00-D39A4E2E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29A31-1C70-4571-9A16-031A8AAD7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6DBF5-3149-48CC-AD3F-99F1A2F13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36976-31D0-4337-91AE-E5CAD650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C5D15-73C3-4905-AC8D-E3DB64A1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49F97-E676-4A84-AC52-06A004F3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7932-6939-40AF-B2AC-1BF00095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C23E4-81E2-4550-BE81-D916E80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A9B81-BA75-414F-8374-CBA15C6F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E9A2A-F864-4218-B1D8-8C6DF8C2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887AE-7B8D-4DA1-AC3F-C9BAB168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4CCAC-E97B-401D-A179-7DE6F77D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84F2-D9DA-4B7E-9C70-870A4A5A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000A-9C8D-4AF1-9F06-56D857E2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2E2E4-1E0B-4664-A9A7-C1B058C0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53CBE-B17A-419B-BE69-B04553B09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440A2-F8B7-447F-B94A-740060AE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D9D7-5AC1-462F-9839-30F4271E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4323D-1495-45E0-838C-16E8E2F4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4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5D13-E947-430F-A0DD-B7FC0D9F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49167-401D-403B-AFC5-BF769155D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2AEDA-1619-43EE-80DE-73DD22EF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648B4-9363-4C49-81F1-B41A4A89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3B1D3-EB92-4CD0-9338-CD06E2E5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40E4C-59C6-48CF-8C92-45D01A1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8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425D8-836B-4BE0-93D5-D6230BD0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50F7-4E4B-45DB-A9DF-28720F7C0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73C3-2E88-4EA3-BF0E-0C2FBA75E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BC3A-2E32-44AA-8F81-9F8FD9E883BE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A8E7-FB89-4B69-A222-556E8A7F8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35C17-E0F7-4F14-B6E8-A50CE3047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7878-48C9-4988-BE71-93B85124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sassembly.gov.je/Scrutiny/Pages/ScrutinyPanel.aspx?panelId=7" TargetMode="External"/><Relationship Id="rId7" Type="http://schemas.openxmlformats.org/officeDocument/2006/relationships/hyperlink" Target="https://statesassembly.gov.je/Scrutiny/Pages/ScrutinyPanel.aspx?panelId=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esassembly.gov.je/Scrutiny/Pages/ScrutinyPanel.aspx?panelId=3" TargetMode="External"/><Relationship Id="rId5" Type="http://schemas.openxmlformats.org/officeDocument/2006/relationships/hyperlink" Target="https://statesassembly.gov.je/Scrutiny/Pages/ScrutinyPanel.aspx?panelId=2" TargetMode="External"/><Relationship Id="rId4" Type="http://schemas.openxmlformats.org/officeDocument/2006/relationships/hyperlink" Target="https://statesassembly.gov.je/Scrutiny/Pages/ScrutinyPanel.aspx?panelI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571A41BD-644D-3597-81B8-568E442E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67" y="-128392"/>
            <a:ext cx="12943562" cy="7114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CF83A-488E-48EE-86A3-1A01D173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1867"/>
            <a:ext cx="9144000" cy="2387600"/>
          </a:xfrm>
        </p:spPr>
        <p:txBody>
          <a:bodyPr/>
          <a:lstStyle/>
          <a:p>
            <a:r>
              <a:rPr lang="en-GB" dirty="0"/>
              <a:t>A Visit to the States Chamber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1DE91-9AE6-4CE0-8FE0-59339E91E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1542"/>
            <a:ext cx="9144000" cy="1655762"/>
          </a:xfrm>
        </p:spPr>
        <p:txBody>
          <a:bodyPr>
            <a:noAutofit/>
          </a:bodyPr>
          <a:lstStyle/>
          <a:p>
            <a:r>
              <a:rPr lang="en-GB" sz="1900"/>
              <a:t>Lesson 3</a:t>
            </a:r>
          </a:p>
          <a:p>
            <a:endParaRPr lang="en-GB" sz="1900"/>
          </a:p>
          <a:p>
            <a:r>
              <a:rPr lang="en-GB" sz="1900"/>
              <a:t>Learning Objectives:</a:t>
            </a:r>
          </a:p>
          <a:p>
            <a:r>
              <a:rPr lang="en-GB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understand the format of a States Meeting and a formal debate. </a:t>
            </a:r>
            <a:endParaRPr lang="en-GB" sz="1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3755F-EA93-091C-311B-90E37E28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5" y="1127455"/>
            <a:ext cx="213995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AB65C92-BCE2-0B00-A10B-A5C9D6F5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A8D23-9468-484B-A61F-748764F5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Debates in the States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8BC-2C7A-463C-986F-4F665C1D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3141661"/>
            <a:ext cx="6757987" cy="1719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Debates in the States Assembly are very similar to formal debates. </a:t>
            </a:r>
          </a:p>
          <a:p>
            <a:pPr marL="0" indent="0">
              <a:buNone/>
            </a:pPr>
            <a:r>
              <a:rPr lang="en-GB"/>
              <a:t>You will be holding a debate of your own when you visit the Chamber!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4946B29-8F4B-43ED-9682-8FF7C48C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48718"/>
            <a:ext cx="46577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2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8426FFE-63E1-FB65-ED5B-BB86097FF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0206"/>
            <a:ext cx="12714013" cy="7151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A8D23-9468-484B-A61F-748764F5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Debates in the States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8BC-2C7A-463C-986F-4F665C1D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763" y="3338512"/>
            <a:ext cx="6757987" cy="13255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Any States Member can propose or second an idea for debate in Jersey’s States Assembly.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A group of people sitting at a desk&#10;&#10;Description automatically generated with low confidence">
            <a:extLst>
              <a:ext uri="{FF2B5EF4-FFF2-40B4-BE49-F238E27FC236}">
                <a16:creationId xmlns:a16="http://schemas.microsoft.com/office/drawing/2014/main" id="{9FCDCA95-934A-41DE-B19B-27AED49BF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4" y="2558257"/>
            <a:ext cx="4330168" cy="28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A6E690A9-B626-167F-BEE9-527150F9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A8D23-9468-484B-A61F-748764F5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544" y="1481959"/>
            <a:ext cx="5163206" cy="1123129"/>
          </a:xfrm>
        </p:spPr>
        <p:txBody>
          <a:bodyPr>
            <a:normAutofit fontScale="90000"/>
          </a:bodyPr>
          <a:lstStyle/>
          <a:p>
            <a:r>
              <a:rPr lang="en-GB" dirty="0"/>
              <a:t>Debates in the States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8BC-2C7A-463C-986F-4F665C1D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544" y="2873962"/>
            <a:ext cx="5366187" cy="225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However, the chairperson of debates in the States Assembly is the Bailiff, Sir Timothy Le </a:t>
            </a:r>
            <a:r>
              <a:rPr lang="en-GB" dirty="0" err="1"/>
              <a:t>Cocq</a:t>
            </a:r>
            <a:r>
              <a:rPr lang="en-GB" dirty="0"/>
              <a:t>. He is known as the President of the States.</a:t>
            </a:r>
          </a:p>
        </p:txBody>
      </p:sp>
      <p:pic>
        <p:nvPicPr>
          <p:cNvPr id="2050" name="Picture 2" descr="Members">
            <a:extLst>
              <a:ext uri="{FF2B5EF4-FFF2-40B4-BE49-F238E27FC236}">
                <a16:creationId xmlns:a16="http://schemas.microsoft.com/office/drawing/2014/main" id="{EE645BF3-8E32-4EC4-9C23-73D8BD47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521"/>
            <a:ext cx="3757613" cy="48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5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E3DE-1C33-44D5-A9B6-82C6D29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Order of States Meetings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21D47-27DD-4968-B3EF-BE0DA9D21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02515"/>
              </p:ext>
            </p:extLst>
          </p:nvPr>
        </p:nvGraphicFramePr>
        <p:xfrm>
          <a:off x="1795462" y="3971924"/>
          <a:ext cx="8601075" cy="2156412"/>
        </p:xfrm>
        <a:graphic>
          <a:graphicData uri="http://schemas.openxmlformats.org/drawingml/2006/table">
            <a:tbl>
              <a:tblPr firstRow="1" firstCol="1" bandRow="1"/>
              <a:tblGrid>
                <a:gridCol w="2867025">
                  <a:extLst>
                    <a:ext uri="{9D8B030D-6E8A-4147-A177-3AD203B41FA5}">
                      <a16:colId xmlns:a16="http://schemas.microsoft.com/office/drawing/2014/main" val="3903546326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1833069412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680252305"/>
                    </a:ext>
                  </a:extLst>
                </a:gridCol>
              </a:tblGrid>
              <a:tr h="75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take turns to speak on proposition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Lord’s Prayer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Proposer introduces proposition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73677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Usher announces Bailiff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Seconder speaks about proposition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 Call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895219"/>
                  </a:ext>
                </a:extLst>
              </a:tr>
              <a:tr h="75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Proposer responds at the end of the debate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vote is held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Greffier reads out Order Paper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10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A8DB3A-8707-413F-88FB-3980E5CFAFCD}"/>
              </a:ext>
            </a:extLst>
          </p:cNvPr>
          <p:cNvSpPr txBox="1"/>
          <p:nvPr/>
        </p:nvSpPr>
        <p:spPr>
          <a:xfrm>
            <a:off x="1162050" y="1690688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Now you’ve read the booklet explaining the roles, cut out the events of a States Meeting and put them in the order you think the events happen.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90D2A489-34EF-43D8-567F-CD40E8EB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559A427-4E17-6A82-646A-7F9D09C62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FCA59C-28E6-4B11-BA2E-5FCCE1B6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Order of States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A0657-B762-4A3A-8A5B-3DFA2379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Usher announces Bailiff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Roll Call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Lord’s Prayer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Greffier reads out Order Paper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Proposer introduces proposition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Seconders speaks about proposition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Members take turns to speak on proposition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Proposer responds at the end of the debate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A vote is held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3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A7BD001-2267-2382-60E7-81218DA7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5BA51-0D90-4B1E-A29B-1C3EFB65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878" y="650160"/>
            <a:ext cx="4690241" cy="1438661"/>
          </a:xfrm>
        </p:spPr>
        <p:txBody>
          <a:bodyPr/>
          <a:lstStyle/>
          <a:p>
            <a:pPr algn="ctr"/>
            <a:r>
              <a:rPr lang="en-GB" dirty="0"/>
              <a:t>Roles in your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A725-5ABE-456D-8C3E-C99A3437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68" y="2088821"/>
            <a:ext cx="4777859" cy="35524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There are 5 roles the class needs to fill for the debate in the States Chamber:</a:t>
            </a:r>
          </a:p>
          <a:p>
            <a:pPr marL="0" indent="0" algn="ctr">
              <a:buNone/>
            </a:pPr>
            <a:endParaRPr lang="en-GB" sz="1600" dirty="0"/>
          </a:p>
          <a:p>
            <a:pPr algn="ctr">
              <a:buFontTx/>
              <a:buChar char="-"/>
            </a:pPr>
            <a:r>
              <a:rPr lang="en-GB" dirty="0"/>
              <a:t>Proposer</a:t>
            </a:r>
          </a:p>
          <a:p>
            <a:pPr algn="ctr">
              <a:buFontTx/>
              <a:buChar char="-"/>
            </a:pPr>
            <a:r>
              <a:rPr lang="en-GB" dirty="0"/>
              <a:t>Seconder</a:t>
            </a:r>
          </a:p>
          <a:p>
            <a:pPr algn="ctr">
              <a:buFontTx/>
              <a:buChar char="-"/>
            </a:pPr>
            <a:r>
              <a:rPr lang="en-GB" dirty="0"/>
              <a:t>Dean</a:t>
            </a:r>
          </a:p>
          <a:p>
            <a:pPr algn="ctr">
              <a:buFontTx/>
              <a:buChar char="-"/>
            </a:pPr>
            <a:r>
              <a:rPr lang="en-GB" dirty="0" err="1"/>
              <a:t>Greffier</a:t>
            </a:r>
            <a:endParaRPr lang="en-GB" dirty="0"/>
          </a:p>
          <a:p>
            <a:pPr algn="ctr">
              <a:buFontTx/>
              <a:buChar char="-"/>
            </a:pPr>
            <a:r>
              <a:rPr lang="en-GB" dirty="0"/>
              <a:t>Usher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dirty="0"/>
              <a:t>Would you like to be one of these?</a:t>
            </a:r>
          </a:p>
        </p:txBody>
      </p:sp>
    </p:spTree>
    <p:extLst>
      <p:ext uri="{BB962C8B-B14F-4D97-AF65-F5344CB8AC3E}">
        <p14:creationId xmlns:p14="http://schemas.microsoft.com/office/powerpoint/2010/main" val="206301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B901A32-F282-AA03-E3AE-61D08DE25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8033" cy="691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92FB1-EF58-4A28-956B-7F638DEB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6611" cy="1939664"/>
          </a:xfrm>
        </p:spPr>
        <p:txBody>
          <a:bodyPr/>
          <a:lstStyle/>
          <a:p>
            <a:r>
              <a:rPr lang="en-GB"/>
              <a:t>Recap Quiz – What can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853EE-8ACE-492E-8135-238A0FBB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917" y="936690"/>
            <a:ext cx="5955083" cy="5038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How many States Members are there in the States Assembly?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group do ‘Executive Members’ make up in the Assembly?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is the name for the members that make up the Scrutiny Panels?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How often are general elections held?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When will the next general election be held in Jersey?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1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00055FC-76C8-3BFB-34CD-046DED5D6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92FB1-EF58-4A28-956B-7F638DEB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6742" cy="1839456"/>
          </a:xfrm>
        </p:spPr>
        <p:txBody>
          <a:bodyPr/>
          <a:lstStyle/>
          <a:p>
            <a:r>
              <a:rPr lang="en-GB"/>
              <a:t>Recap Quiz -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853EE-8ACE-492E-8135-238A0FBB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417" y="653223"/>
            <a:ext cx="5665940" cy="63694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How many States Members are there in the States Assembly? </a:t>
            </a:r>
            <a:r>
              <a:rPr lang="en-GB">
                <a:solidFill>
                  <a:srgbClr val="C00000"/>
                </a:solidFill>
              </a:rPr>
              <a:t>49</a:t>
            </a: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What group do ‘Executive Members’ make up in the Assembly? </a:t>
            </a:r>
            <a:r>
              <a:rPr lang="en-GB">
                <a:solidFill>
                  <a:srgbClr val="C00000"/>
                </a:solidFill>
              </a:rPr>
              <a:t>Council of Ministers</a:t>
            </a: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What is the name for the members that make up the Scrutiny Panels? </a:t>
            </a:r>
            <a:r>
              <a:rPr lang="en-GB">
                <a:solidFill>
                  <a:srgbClr val="C00000"/>
                </a:solidFill>
              </a:rPr>
              <a:t>Non-Executive Members</a:t>
            </a: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How often are general elections held? </a:t>
            </a:r>
            <a:r>
              <a:rPr lang="en-GB">
                <a:solidFill>
                  <a:srgbClr val="C00000"/>
                </a:solidFill>
              </a:rPr>
              <a:t>Once every 4 years</a:t>
            </a: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When will the next general election be held in Jersey? </a:t>
            </a:r>
            <a:r>
              <a:rPr lang="en-GB">
                <a:solidFill>
                  <a:srgbClr val="C00000"/>
                </a:solidFill>
              </a:rPr>
              <a:t>2026</a:t>
            </a: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6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84ADD35-C99B-847C-F8AA-599E4E19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49" y="0"/>
            <a:ext cx="12354098" cy="6955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DB4C5-5054-495C-B978-1F738540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048"/>
            <a:ext cx="4595648" cy="1325563"/>
          </a:xfrm>
        </p:spPr>
        <p:txBody>
          <a:bodyPr/>
          <a:lstStyle/>
          <a:p>
            <a:r>
              <a:rPr lang="en-GB" dirty="0"/>
              <a:t>Homework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8318-AE90-4617-AFA2-DAE49C32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840" y="557048"/>
            <a:ext cx="4910959" cy="5619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Having read about and researched Scrutiny, how many panels are there?</a:t>
            </a: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cs typeface="Times New Roman" panose="02020603050405020304" pitchFamily="18" charset="0"/>
              </a:rPr>
              <a:t>Go for Gold!: </a:t>
            </a: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What are the names of the Scrutiny panels? </a:t>
            </a: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Which States Members sit on each of them? </a:t>
            </a: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Create a short poster / PPT presentation that shows the setup of Scrutiny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40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5A6BBFB-44D5-AFF8-D8F3-281AFF799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DB4C5-5054-495C-B978-1F738540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Homework Recap -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8318-AE90-4617-AFA2-DAE49C32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Having read about and researched Scrutiny, how many panels are there? </a:t>
            </a:r>
            <a:r>
              <a:rPr lang="en-GB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panels + Public Accounts Committee</a:t>
            </a: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cs typeface="Times New Roman" panose="02020603050405020304" pitchFamily="18" charset="0"/>
              </a:rPr>
              <a:t>Go for Gold!: </a:t>
            </a: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What are the names of the Scrutiny panels? </a:t>
            </a:r>
            <a:r>
              <a:rPr lang="en-GB" dirty="0">
                <a:solidFill>
                  <a:schemeClr val="bg1"/>
                </a:solidFill>
                <a:cs typeface="Times New Roman" panose="02020603050405020304" pitchFamily="18" charset="0"/>
              </a:rPr>
              <a:t>Corporate Services - Economic &amp; International Affairs - Children, Education &amp; Home Affairs – Environment, Housing &amp; Infrastructure – Health &amp; Social Security</a:t>
            </a: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Which States Members sit on each of them? </a:t>
            </a:r>
            <a:r>
              <a:rPr lang="en-GB" dirty="0">
                <a:solidFill>
                  <a:schemeClr val="bg1"/>
                </a:solidFill>
                <a:cs typeface="Times New Roman" panose="02020603050405020304" pitchFamily="18" charset="0"/>
              </a:rPr>
              <a:t>See links for details:</a:t>
            </a: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Scrutiny Panel (gov.je)</a:t>
            </a:r>
            <a:r>
              <a:rPr lang="en-GB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>
                <a:hlinkClick r:id="rId4"/>
              </a:rPr>
              <a:t>Scrutiny Panel (gov.je)</a:t>
            </a:r>
            <a:r>
              <a:rPr lang="en-GB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>
                <a:hlinkClick r:id="rId5"/>
              </a:rPr>
              <a:t>Scrutiny Panel (gov.je)</a:t>
            </a:r>
            <a:r>
              <a:rPr lang="en-GB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>
                <a:hlinkClick r:id="rId6"/>
              </a:rPr>
              <a:t>Scrutiny Panel (gov.je)</a:t>
            </a:r>
            <a:r>
              <a:rPr lang="en-GB" sz="1600" dirty="0"/>
              <a:t> </a:t>
            </a:r>
            <a:r>
              <a:rPr lang="en-GB" sz="1600" dirty="0">
                <a:hlinkClick r:id="rId7"/>
              </a:rPr>
              <a:t>Scrutiny Panel (gov.je)</a:t>
            </a:r>
            <a:r>
              <a:rPr lang="en-GB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en-GB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7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8216CC-E849-C8DD-0C6C-055F7C45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20D48-532E-411F-9BA3-021FF9CC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30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B206-A30F-4762-B94A-2B31A5E3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308"/>
            <a:ext cx="10515600" cy="20001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is a </a:t>
            </a:r>
            <a:r>
              <a:rPr lang="en-GB" b="1" dirty="0"/>
              <a:t>debate</a:t>
            </a:r>
            <a:r>
              <a:rPr lang="en-GB" dirty="0"/>
              <a:t>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8A26D38-7807-9F46-9C25-CED387377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1" y="644408"/>
            <a:ext cx="2297605" cy="18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3BF3-6127-48EE-B9C6-C475EA46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Up Your Debating Skills With These 5 Helpful Tips To Ensure Victory">
            <a:extLst>
              <a:ext uri="{FF2B5EF4-FFF2-40B4-BE49-F238E27FC236}">
                <a16:creationId xmlns:a16="http://schemas.microsoft.com/office/drawing/2014/main" id="{9A3F4A3F-3F21-4C4A-B7EC-87249C283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r="8745"/>
          <a:stretch/>
        </p:blipFill>
        <p:spPr bwMode="auto">
          <a:xfrm>
            <a:off x="453006" y="363748"/>
            <a:ext cx="5655996" cy="38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DFD8DF4A-02BE-4911-96DB-71E6A00E0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26103" b="26116"/>
          <a:stretch/>
        </p:blipFill>
        <p:spPr>
          <a:xfrm>
            <a:off x="6096000" y="551076"/>
            <a:ext cx="4230848" cy="3276788"/>
          </a:xfrm>
          <a:prstGeom prst="rect">
            <a:avLst/>
          </a:prstGeom>
        </p:spPr>
      </p:pic>
      <p:pic>
        <p:nvPicPr>
          <p:cNvPr id="1028" name="Picture 4" descr="Complete Guide to Debating: How to Improve your Debating Skills">
            <a:extLst>
              <a:ext uri="{FF2B5EF4-FFF2-40B4-BE49-F238E27FC236}">
                <a16:creationId xmlns:a16="http://schemas.microsoft.com/office/drawing/2014/main" id="{D246ECDE-29FC-4C07-A2FA-2CAA582A7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1"/>
          <a:stretch/>
        </p:blipFill>
        <p:spPr bwMode="auto">
          <a:xfrm>
            <a:off x="6096000" y="2943569"/>
            <a:ext cx="5642994" cy="35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9300314-D0E0-4AB8-A533-831579921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89" y="3073770"/>
            <a:ext cx="4764013" cy="317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29C21-0B5A-471C-B719-26647F96B563}"/>
              </a:ext>
            </a:extLst>
          </p:cNvPr>
          <p:cNvSpPr txBox="1"/>
          <p:nvPr/>
        </p:nvSpPr>
        <p:spPr>
          <a:xfrm>
            <a:off x="5020171" y="2688252"/>
            <a:ext cx="1977711" cy="1323439"/>
          </a:xfrm>
          <a:prstGeom prst="rect">
            <a:avLst/>
          </a:prstGeom>
          <a:solidFill>
            <a:srgbClr val="DD60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What do all of these images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81719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D256AE4-A22A-0C8C-A70A-A06D0D25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A3BAE-8F6A-44B8-BFFA-E4592686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83" y="2908629"/>
            <a:ext cx="3986048" cy="1190406"/>
          </a:xfrm>
        </p:spPr>
        <p:txBody>
          <a:bodyPr/>
          <a:lstStyle/>
          <a:p>
            <a:r>
              <a:rPr lang="en-GB" dirty="0"/>
              <a:t>Debates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F9D5-12E1-4417-94E1-DAE1E6C3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402653"/>
            <a:ext cx="4648200" cy="20526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formal</a:t>
            </a:r>
            <a:r>
              <a:rPr lang="en-GB" dirty="0"/>
              <a:t> discussion on a particular matter where </a:t>
            </a:r>
            <a:r>
              <a:rPr lang="en-GB" b="1" dirty="0"/>
              <a:t>opposing</a:t>
            </a:r>
            <a:r>
              <a:rPr lang="en-GB" dirty="0"/>
              <a:t> arguments are put forward and which usually ends with a </a:t>
            </a:r>
            <a:r>
              <a:rPr lang="en-GB" b="1" dirty="0"/>
              <a:t>vote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6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15B2-1A8E-4ABB-A473-6A3FC516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Setup of a debate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BD6A-0B49-4F95-9042-33777D99C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1004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/>
              <a:t>Proposer 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The person who puts forward</a:t>
            </a:r>
          </a:p>
          <a:p>
            <a:pPr marL="0" indent="0" algn="ctr">
              <a:buNone/>
            </a:pPr>
            <a:r>
              <a:rPr lang="en-GB"/>
              <a:t>a proposal for debate.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A7E73-3618-4266-9B49-812AB256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1004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/>
              <a:t>Seconder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The person who shows immediate support for the proposal.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779E60-DEB0-43D5-9653-FCE32B01B567}"/>
              </a:ext>
            </a:extLst>
          </p:cNvPr>
          <p:cNvSpPr txBox="1">
            <a:spLocks/>
          </p:cNvSpPr>
          <p:nvPr/>
        </p:nvSpPr>
        <p:spPr>
          <a:xfrm>
            <a:off x="3505200" y="3762375"/>
            <a:ext cx="5181600" cy="210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Chairperson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600"/>
              <a:t>The person who presides over a debate and ensures it runs smoothly.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65078D-1825-438E-866A-0901C8FE325E}"/>
              </a:ext>
            </a:extLst>
          </p:cNvPr>
          <p:cNvCxnSpPr/>
          <p:nvPr/>
        </p:nvCxnSpPr>
        <p:spPr>
          <a:xfrm>
            <a:off x="3419475" y="2314575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A8BFF3-050D-4180-8CE8-279F1FCA3A3A}"/>
              </a:ext>
            </a:extLst>
          </p:cNvPr>
          <p:cNvCxnSpPr/>
          <p:nvPr/>
        </p:nvCxnSpPr>
        <p:spPr>
          <a:xfrm>
            <a:off x="8763000" y="2285999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05B6C6-337C-4BBD-B831-6C586A4A516C}"/>
              </a:ext>
            </a:extLst>
          </p:cNvPr>
          <p:cNvCxnSpPr/>
          <p:nvPr/>
        </p:nvCxnSpPr>
        <p:spPr>
          <a:xfrm>
            <a:off x="6086475" y="4124325"/>
            <a:ext cx="0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D1B4BBC-1792-0ED3-E911-179689B4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 Visit to the States Chamber</vt:lpstr>
      <vt:lpstr>Recap Quiz – What can you remember?</vt:lpstr>
      <vt:lpstr>Recap Quiz - Answers</vt:lpstr>
      <vt:lpstr>Homework Recap</vt:lpstr>
      <vt:lpstr>Homework Recap - Answers</vt:lpstr>
      <vt:lpstr>Think, Pair, Share</vt:lpstr>
      <vt:lpstr>PowerPoint Presentation</vt:lpstr>
      <vt:lpstr>Debates</vt:lpstr>
      <vt:lpstr>Setup of a debate</vt:lpstr>
      <vt:lpstr>Debates in the States Assembly</vt:lpstr>
      <vt:lpstr>Debates in the States Assembly</vt:lpstr>
      <vt:lpstr>Debates in the States Assembly</vt:lpstr>
      <vt:lpstr>Order of States Meetings</vt:lpstr>
      <vt:lpstr>Order of States Meetings</vt:lpstr>
      <vt:lpstr>Roles in your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to the States Chamber</dc:title>
  <dc:creator>Molly Jehan</dc:creator>
  <cp:lastModifiedBy>Hayley Lockhart</cp:lastModifiedBy>
  <cp:revision>2</cp:revision>
  <dcterms:created xsi:type="dcterms:W3CDTF">2022-08-03T12:21:47Z</dcterms:created>
  <dcterms:modified xsi:type="dcterms:W3CDTF">2023-10-06T12:31:24Z</dcterms:modified>
</cp:coreProperties>
</file>